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 id="269" r:id="rId14"/>
    <p:sldId id="270" r:id="rId15"/>
    <p:sldId id="271" r:id="rId16"/>
    <p:sldId id="272" r:id="rId17"/>
    <p:sldId id="274" r:id="rId18"/>
    <p:sldId id="276" r:id="rId19"/>
    <p:sldId id="277"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40AE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28" autoAdjust="0"/>
    <p:restoredTop sz="94660"/>
  </p:normalViewPr>
  <p:slideViewPr>
    <p:cSldViewPr>
      <p:cViewPr varScale="1">
        <p:scale>
          <a:sx n="68" d="100"/>
          <a:sy n="68" d="100"/>
        </p:scale>
        <p:origin x="-59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B9D32-6489-4929-9A98-A0DF8CB6F7BA}" type="datetimeFigureOut">
              <a:rPr lang="en-US" smtClean="0"/>
              <a:pPr/>
              <a:t>10/31/2012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53E8F5B-DD78-43B2-A4E6-398D10F1FC0C}" type="slidenum">
              <a:rPr lang="en-US" smtClean="0"/>
              <a:pPr/>
              <a:t>‹#›</a:t>
            </a:fld>
            <a:endParaRPr lang="en-US"/>
          </a:p>
        </p:txBody>
      </p:sp>
    </p:spTree>
    <p:extLst>
      <p:ext uri="{BB962C8B-B14F-4D97-AF65-F5344CB8AC3E}">
        <p14:creationId xmlns:p14="http://schemas.microsoft.com/office/powerpoint/2010/main" xmlns="" val="40031120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53E8F5B-DD78-43B2-A4E6-398D10F1FC0C}"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3E8F5B-DD78-43B2-A4E6-398D10F1FC0C}"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3E8F5B-DD78-43B2-A4E6-398D10F1FC0C}"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3E8F5B-DD78-43B2-A4E6-398D10F1FC0C}"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3E8F5B-DD78-43B2-A4E6-398D10F1FC0C}"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53E8F5B-DD78-43B2-A4E6-398D10F1FC0C}"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53E8F5B-DD78-43B2-A4E6-398D10F1FC0C}"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53E8F5B-DD78-43B2-A4E6-398D10F1FC0C}"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53E8F5B-DD78-43B2-A4E6-398D10F1FC0C}"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53E8F5B-DD78-43B2-A4E6-398D10F1FC0C}"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53E8F5B-DD78-43B2-A4E6-398D10F1FC0C}"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53E8F5B-DD78-43B2-A4E6-398D10F1FC0C}"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53E8F5B-DD78-43B2-A4E6-398D10F1FC0C}"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3E8F5B-DD78-43B2-A4E6-398D10F1FC0C}"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3E8F5B-DD78-43B2-A4E6-398D10F1FC0C}"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3E8F5B-DD78-43B2-A4E6-398D10F1FC0C}"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3E8F5B-DD78-43B2-A4E6-398D10F1FC0C}"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3E8F5B-DD78-43B2-A4E6-398D10F1FC0C}"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3E8F5B-DD78-43B2-A4E6-398D10F1FC0C}"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B8D7F51-A18D-4CAC-94A5-A32E475BD62F}" type="datetimeFigureOut">
              <a:rPr lang="en-US" smtClean="0"/>
              <a:pPr/>
              <a:t>10/31/2012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4CC7B0-D174-47A8-A603-B34C59BCCAD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8D7F51-A18D-4CAC-94A5-A32E475BD62F}" type="datetimeFigureOut">
              <a:rPr lang="en-US" smtClean="0"/>
              <a:pPr/>
              <a:t>10/31/2012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4CC7B0-D174-47A8-A603-B34C59BCCAD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8D7F51-A18D-4CAC-94A5-A32E475BD62F}" type="datetimeFigureOut">
              <a:rPr lang="en-US" smtClean="0"/>
              <a:pPr/>
              <a:t>10/31/2012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4CC7B0-D174-47A8-A603-B34C59BCCAD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8D7F51-A18D-4CAC-94A5-A32E475BD62F}" type="datetimeFigureOut">
              <a:rPr lang="en-US" smtClean="0"/>
              <a:pPr/>
              <a:t>10/31/2012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4CC7B0-D174-47A8-A603-B34C59BCCAD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8D7F51-A18D-4CAC-94A5-A32E475BD62F}" type="datetimeFigureOut">
              <a:rPr lang="en-US" smtClean="0"/>
              <a:pPr/>
              <a:t>10/31/2012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4CC7B0-D174-47A8-A603-B34C59BCCAD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B8D7F51-A18D-4CAC-94A5-A32E475BD62F}" type="datetimeFigureOut">
              <a:rPr lang="en-US" smtClean="0"/>
              <a:pPr/>
              <a:t>10/31/2012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4CC7B0-D174-47A8-A603-B34C59BCCAD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B8D7F51-A18D-4CAC-94A5-A32E475BD62F}" type="datetimeFigureOut">
              <a:rPr lang="en-US" smtClean="0"/>
              <a:pPr/>
              <a:t>10/31/2012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4CC7B0-D174-47A8-A603-B34C59BCCAD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B8D7F51-A18D-4CAC-94A5-A32E475BD62F}" type="datetimeFigureOut">
              <a:rPr lang="en-US" smtClean="0"/>
              <a:pPr/>
              <a:t>10/31/2012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4CC7B0-D174-47A8-A603-B34C59BCCAD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8D7F51-A18D-4CAC-94A5-A32E475BD62F}" type="datetimeFigureOut">
              <a:rPr lang="en-US" smtClean="0"/>
              <a:pPr/>
              <a:t>10/31/2012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4CC7B0-D174-47A8-A603-B34C59BCCAD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8D7F51-A18D-4CAC-94A5-A32E475BD62F}" type="datetimeFigureOut">
              <a:rPr lang="en-US" smtClean="0"/>
              <a:pPr/>
              <a:t>10/31/2012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4CC7B0-D174-47A8-A603-B34C59BCCAD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8D7F51-A18D-4CAC-94A5-A32E475BD62F}" type="datetimeFigureOut">
              <a:rPr lang="en-US" smtClean="0"/>
              <a:pPr/>
              <a:t>10/31/2012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4CC7B0-D174-47A8-A603-B34C59BCCAD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0"/>
              </a:schemeClr>
            </a:gs>
            <a:gs pos="16000">
              <a:srgbClr val="00CCCC"/>
            </a:gs>
            <a:gs pos="47000">
              <a:srgbClr val="9999FF"/>
            </a:gs>
            <a:gs pos="60001">
              <a:srgbClr val="2E6792"/>
            </a:gs>
            <a:gs pos="71001">
              <a:srgbClr val="3333CC"/>
            </a:gs>
            <a:gs pos="81000">
              <a:srgbClr val="1170FF"/>
            </a:gs>
            <a:gs pos="100000">
              <a:srgbClr val="006699"/>
            </a:gs>
          </a:gsLst>
          <a:lin ang="27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8D7F51-A18D-4CAC-94A5-A32E475BD62F}" type="datetimeFigureOut">
              <a:rPr lang="en-US" smtClean="0"/>
              <a:pPr/>
              <a:t>10/31/2012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4CC7B0-D174-47A8-A603-B34C59BCCAD7}"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304800"/>
            <a:ext cx="7772400" cy="1470025"/>
          </a:xfrm>
        </p:spPr>
        <p:txBody>
          <a:bodyPr>
            <a:normAutofit/>
          </a:bodyPr>
          <a:lstStyle/>
          <a:p>
            <a:r>
              <a:rPr lang="en-US" sz="8800" dirty="0" smtClean="0"/>
              <a:t>Inferences</a:t>
            </a:r>
            <a:endParaRPr lang="en-US" sz="8800" dirty="0"/>
          </a:p>
        </p:txBody>
      </p:sp>
      <p:pic>
        <p:nvPicPr>
          <p:cNvPr id="4" name="Picture 3" descr="mondey thinking.jpg"/>
          <p:cNvPicPr>
            <a:picLocks noChangeAspect="1"/>
          </p:cNvPicPr>
          <p:nvPr/>
        </p:nvPicPr>
        <p:blipFill>
          <a:blip r:embed="rId3" cstate="print"/>
          <a:stretch>
            <a:fillRect/>
          </a:stretch>
        </p:blipFill>
        <p:spPr>
          <a:xfrm>
            <a:off x="3200400" y="1600200"/>
            <a:ext cx="2587083" cy="3314700"/>
          </a:xfrm>
          <a:prstGeom prst="rect">
            <a:avLst/>
          </a:prstGeom>
        </p:spPr>
      </p:pic>
      <p:sp>
        <p:nvSpPr>
          <p:cNvPr id="3" name="Subtitle 2"/>
          <p:cNvSpPr>
            <a:spLocks noGrp="1"/>
          </p:cNvSpPr>
          <p:nvPr>
            <p:ph type="subTitle" idx="1"/>
          </p:nvPr>
        </p:nvSpPr>
        <p:spPr>
          <a:xfrm>
            <a:off x="1371600" y="4876800"/>
            <a:ext cx="6400800" cy="1752600"/>
          </a:xfrm>
        </p:spPr>
        <p:txBody>
          <a:bodyPr>
            <a:normAutofit/>
          </a:bodyPr>
          <a:lstStyle/>
          <a:p>
            <a:r>
              <a:rPr lang="en-US" sz="5400" dirty="0" err="1" smtClean="0">
                <a:solidFill>
                  <a:schemeClr val="tx1">
                    <a:lumMod val="95000"/>
                  </a:schemeClr>
                </a:solidFill>
              </a:rPr>
              <a:t>Hmmmm</a:t>
            </a:r>
            <a:r>
              <a:rPr lang="en-US" sz="5400" dirty="0" smtClean="0">
                <a:solidFill>
                  <a:schemeClr val="tx1">
                    <a:lumMod val="95000"/>
                  </a:schemeClr>
                </a:solidFill>
              </a:rPr>
              <a:t>??</a:t>
            </a:r>
            <a:endParaRPr lang="en-US" sz="5400" dirty="0">
              <a:solidFill>
                <a:schemeClr val="tx1">
                  <a:lumMod val="95000"/>
                </a:schemeClr>
              </a:solidFill>
            </a:endParaRPr>
          </a:p>
        </p:txBody>
      </p:sp>
    </p:spTree>
  </p:cSld>
  <p:clrMapOvr>
    <a:masterClrMapping/>
  </p:clrMapOvr>
  <p:transition advTm="14851"/>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457200" y="685800"/>
            <a:ext cx="3008313" cy="5440363"/>
          </a:xfrm>
        </p:spPr>
        <p:txBody>
          <a:bodyPr/>
          <a:lstStyle/>
          <a:p>
            <a:r>
              <a:rPr lang="en-US" sz="4800" b="1" dirty="0" smtClean="0">
                <a:solidFill>
                  <a:schemeClr val="bg1"/>
                </a:solidFill>
              </a:rPr>
              <a:t>What do we know?</a:t>
            </a:r>
          </a:p>
          <a:p>
            <a:endParaRPr lang="en-US" sz="3600" b="1" dirty="0" smtClean="0">
              <a:solidFill>
                <a:schemeClr val="bg1"/>
              </a:solidFill>
            </a:endParaRPr>
          </a:p>
          <a:p>
            <a:endParaRPr lang="en-US" dirty="0"/>
          </a:p>
        </p:txBody>
      </p:sp>
      <p:pic>
        <p:nvPicPr>
          <p:cNvPr id="5" name="Content Placeholder 4" descr="Lucy.JPG"/>
          <p:cNvPicPr>
            <a:picLocks noGrp="1" noChangeAspect="1"/>
          </p:cNvPicPr>
          <p:nvPr>
            <p:ph idx="1"/>
          </p:nvPr>
        </p:nvPicPr>
        <p:blipFill>
          <a:blip r:embed="rId3" cstate="print"/>
          <a:stretch>
            <a:fillRect/>
          </a:stretch>
        </p:blipFill>
        <p:spPr>
          <a:xfrm>
            <a:off x="5105400" y="685800"/>
            <a:ext cx="2821173" cy="4219493"/>
          </a:xfrm>
        </p:spPr>
      </p:pic>
      <p:sp>
        <p:nvSpPr>
          <p:cNvPr id="6" name="Rounded Rectangle 5"/>
          <p:cNvSpPr/>
          <p:nvPr/>
        </p:nvSpPr>
        <p:spPr>
          <a:xfrm>
            <a:off x="533400" y="2514600"/>
            <a:ext cx="4419600" cy="3733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dirty="0" smtClean="0"/>
              <a:t>We know that when people look like that, they are usually angry.</a:t>
            </a:r>
            <a:endParaRPr lang="en-US" sz="4400" dirty="0"/>
          </a:p>
        </p:txBody>
      </p:sp>
    </p:spTree>
  </p:cSld>
  <p:clrMapOvr>
    <a:masterClrMapping/>
  </p:clrMapOvr>
  <p:transition advTm="1499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392362"/>
          </a:xfrm>
        </p:spPr>
        <p:txBody>
          <a:bodyPr/>
          <a:lstStyle/>
          <a:p>
            <a:r>
              <a:rPr lang="en-US" dirty="0" smtClean="0"/>
              <a:t>We  can infer that Lucy is </a:t>
            </a:r>
            <a:br>
              <a:rPr lang="en-US" dirty="0" smtClean="0"/>
            </a:br>
            <a:r>
              <a:rPr lang="en-US" dirty="0" smtClean="0"/>
              <a:t/>
            </a:r>
            <a:br>
              <a:rPr lang="en-US" dirty="0" smtClean="0"/>
            </a:br>
            <a:endParaRPr lang="en-US" dirty="0"/>
          </a:p>
        </p:txBody>
      </p:sp>
      <p:sp>
        <p:nvSpPr>
          <p:cNvPr id="3" name="TextBox 2"/>
          <p:cNvSpPr txBox="1"/>
          <p:nvPr/>
        </p:nvSpPr>
        <p:spPr>
          <a:xfrm>
            <a:off x="1752600" y="1600200"/>
            <a:ext cx="6019800" cy="1631216"/>
          </a:xfrm>
          <a:prstGeom prst="rect">
            <a:avLst/>
          </a:prstGeom>
          <a:noFill/>
        </p:spPr>
        <p:txBody>
          <a:bodyPr wrap="square" rtlCol="0">
            <a:spAutoFit/>
          </a:bodyPr>
          <a:lstStyle/>
          <a:p>
            <a:pPr algn="ctr"/>
            <a:r>
              <a:rPr lang="en-US" sz="10000" b="1" dirty="0" smtClean="0">
                <a:latin typeface="Matisse ITC" pitchFamily="82" charset="0"/>
              </a:rPr>
              <a:t>Angry</a:t>
            </a:r>
            <a:endParaRPr lang="en-US" sz="10000" dirty="0"/>
          </a:p>
        </p:txBody>
      </p:sp>
    </p:spTree>
  </p:cSld>
  <p:clrMapOvr>
    <a:masterClrMapping/>
  </p:clrMapOvr>
  <p:transition advTm="1488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Lucy 2.JPG"/>
          <p:cNvPicPr>
            <a:picLocks noGrp="1" noChangeAspect="1"/>
          </p:cNvPicPr>
          <p:nvPr>
            <p:ph sz="half" idx="1"/>
          </p:nvPr>
        </p:nvPicPr>
        <p:blipFill>
          <a:blip r:embed="rId3" cstate="print"/>
          <a:stretch>
            <a:fillRect/>
          </a:stretch>
        </p:blipFill>
        <p:spPr>
          <a:xfrm>
            <a:off x="762000" y="1219200"/>
            <a:ext cx="3395628" cy="4663874"/>
          </a:xfrm>
        </p:spPr>
      </p:pic>
      <p:sp>
        <p:nvSpPr>
          <p:cNvPr id="4" name="Content Placeholder 3"/>
          <p:cNvSpPr>
            <a:spLocks noGrp="1"/>
          </p:cNvSpPr>
          <p:nvPr>
            <p:ph sz="half" idx="2"/>
          </p:nvPr>
        </p:nvSpPr>
        <p:spPr/>
        <p:txBody>
          <a:bodyPr>
            <a:normAutofit/>
          </a:bodyPr>
          <a:lstStyle/>
          <a:p>
            <a:pPr>
              <a:buNone/>
            </a:pPr>
            <a:r>
              <a:rPr lang="en-US" sz="4400" b="1" dirty="0" smtClean="0">
                <a:solidFill>
                  <a:schemeClr val="bg1"/>
                </a:solidFill>
              </a:rPr>
              <a:t>What do we read?</a:t>
            </a:r>
            <a:endParaRPr lang="en-US" sz="4400" b="1" dirty="0">
              <a:solidFill>
                <a:schemeClr val="bg1"/>
              </a:solidFill>
            </a:endParaRPr>
          </a:p>
        </p:txBody>
      </p:sp>
      <p:sp>
        <p:nvSpPr>
          <p:cNvPr id="6" name="Rounded Rectangle 5"/>
          <p:cNvSpPr/>
          <p:nvPr/>
        </p:nvSpPr>
        <p:spPr>
          <a:xfrm>
            <a:off x="4876800" y="3048000"/>
            <a:ext cx="3733800" cy="3048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t>We read that Lucy sighs and then says “Youth never listens.”</a:t>
            </a:r>
            <a:endParaRPr lang="en-US" sz="3600" b="1" dirty="0"/>
          </a:p>
        </p:txBody>
      </p:sp>
    </p:spTree>
  </p:cSld>
  <p:clrMapOvr>
    <a:masterClrMapping/>
  </p:clrMapOvr>
  <p:transition advTm="1517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Lucy 2.JPG"/>
          <p:cNvPicPr>
            <a:picLocks noGrp="1" noChangeAspect="1"/>
          </p:cNvPicPr>
          <p:nvPr>
            <p:ph sz="half" idx="1"/>
          </p:nvPr>
        </p:nvPicPr>
        <p:blipFill>
          <a:blip r:embed="rId3" cstate="print"/>
          <a:stretch>
            <a:fillRect/>
          </a:stretch>
        </p:blipFill>
        <p:spPr>
          <a:xfrm>
            <a:off x="762000" y="1508326"/>
            <a:ext cx="3395628" cy="4663874"/>
          </a:xfrm>
        </p:spPr>
      </p:pic>
      <p:sp>
        <p:nvSpPr>
          <p:cNvPr id="4" name="Content Placeholder 3"/>
          <p:cNvSpPr>
            <a:spLocks noGrp="1"/>
          </p:cNvSpPr>
          <p:nvPr>
            <p:ph sz="half" idx="2"/>
          </p:nvPr>
        </p:nvSpPr>
        <p:spPr/>
        <p:txBody>
          <a:bodyPr>
            <a:normAutofit/>
          </a:bodyPr>
          <a:lstStyle/>
          <a:p>
            <a:pPr>
              <a:buNone/>
            </a:pPr>
            <a:r>
              <a:rPr lang="en-US" sz="3600" b="1" dirty="0" smtClean="0">
                <a:solidFill>
                  <a:schemeClr val="bg1"/>
                </a:solidFill>
              </a:rPr>
              <a:t>What do we know?</a:t>
            </a:r>
            <a:endParaRPr lang="en-US" sz="3600" b="1" dirty="0">
              <a:solidFill>
                <a:schemeClr val="bg1"/>
              </a:solidFill>
            </a:endParaRPr>
          </a:p>
        </p:txBody>
      </p:sp>
      <p:sp>
        <p:nvSpPr>
          <p:cNvPr id="6" name="Rounded Rectangle 5"/>
          <p:cNvSpPr/>
          <p:nvPr/>
        </p:nvSpPr>
        <p:spPr>
          <a:xfrm>
            <a:off x="4876800" y="2362200"/>
            <a:ext cx="3733800" cy="3886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t>We know that Lucy is a “youth”. We also know that when someone says that someone else “never listens,” It’s an insult.</a:t>
            </a:r>
            <a:endParaRPr lang="en-US" sz="3200" b="1" dirty="0"/>
          </a:p>
        </p:txBody>
      </p:sp>
    </p:spTree>
  </p:cSld>
  <p:clrMapOvr>
    <a:masterClrMapping/>
  </p:clrMapOvr>
  <p:transition advTm="1542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54762"/>
          </a:xfrm>
        </p:spPr>
        <p:txBody>
          <a:bodyPr/>
          <a:lstStyle/>
          <a:p>
            <a:r>
              <a:rPr lang="en-US" dirty="0" smtClean="0"/>
              <a:t>Because Lucy wouldn’t want to insult herself, we  can infer that Lucy thinks she is more </a:t>
            </a:r>
            <a:br>
              <a:rPr lang="en-US" dirty="0" smtClean="0"/>
            </a:br>
            <a:r>
              <a:rPr lang="en-US" dirty="0" smtClean="0"/>
              <a:t/>
            </a:r>
            <a:br>
              <a:rPr lang="en-US" dirty="0" smtClean="0"/>
            </a:br>
            <a:r>
              <a:rPr lang="en-US" dirty="0" smtClean="0"/>
              <a:t/>
            </a:r>
            <a:br>
              <a:rPr lang="en-US" dirty="0" smtClean="0"/>
            </a:br>
            <a:r>
              <a:rPr lang="en-US" dirty="0"/>
              <a:t/>
            </a:r>
            <a:br>
              <a:rPr lang="en-US" dirty="0"/>
            </a:br>
            <a:r>
              <a:rPr lang="en-US" dirty="0" smtClean="0"/>
              <a:t>than </a:t>
            </a:r>
            <a:r>
              <a:rPr lang="en-US" dirty="0" err="1" smtClean="0"/>
              <a:t>Linus</a:t>
            </a:r>
            <a:r>
              <a:rPr lang="en-US" dirty="0" smtClean="0"/>
              <a:t> and Snoopy.</a:t>
            </a:r>
            <a:endParaRPr lang="en-US" dirty="0"/>
          </a:p>
        </p:txBody>
      </p:sp>
      <p:sp>
        <p:nvSpPr>
          <p:cNvPr id="3" name="TextBox 2"/>
          <p:cNvSpPr txBox="1"/>
          <p:nvPr/>
        </p:nvSpPr>
        <p:spPr>
          <a:xfrm>
            <a:off x="762000" y="3352800"/>
            <a:ext cx="7620000" cy="1631216"/>
          </a:xfrm>
          <a:prstGeom prst="rect">
            <a:avLst/>
          </a:prstGeom>
          <a:noFill/>
        </p:spPr>
        <p:txBody>
          <a:bodyPr wrap="square" rtlCol="0">
            <a:spAutoFit/>
          </a:bodyPr>
          <a:lstStyle/>
          <a:p>
            <a:pPr algn="ctr"/>
            <a:r>
              <a:rPr lang="en-US" sz="10000" b="1" dirty="0" smtClean="0">
                <a:latin typeface="Blackadder ITC" pitchFamily="82" charset="0"/>
              </a:rPr>
              <a:t>Mature</a:t>
            </a:r>
            <a:r>
              <a:rPr lang="en-US" b="1" dirty="0" smtClean="0">
                <a:latin typeface="Blackadder ITC" pitchFamily="82" charset="0"/>
              </a:rPr>
              <a:t> </a:t>
            </a:r>
            <a:endParaRPr lang="en-US" dirty="0"/>
          </a:p>
        </p:txBody>
      </p:sp>
    </p:spTree>
  </p:cSld>
  <p:clrMapOvr>
    <a:masterClrMapping/>
  </p:clrMapOvr>
  <p:transition advTm="1500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can you infer from this picture?</a:t>
            </a:r>
            <a:endParaRPr lang="en-US" dirty="0"/>
          </a:p>
        </p:txBody>
      </p:sp>
      <p:pic>
        <p:nvPicPr>
          <p:cNvPr id="6" name="Content Placeholder 5" descr="shopping.jpg"/>
          <p:cNvPicPr>
            <a:picLocks noGrp="1" noChangeAspect="1"/>
          </p:cNvPicPr>
          <p:nvPr>
            <p:ph idx="1"/>
          </p:nvPr>
        </p:nvPicPr>
        <p:blipFill>
          <a:blip r:embed="rId3" cstate="print"/>
          <a:stretch>
            <a:fillRect/>
          </a:stretch>
        </p:blipFill>
        <p:spPr>
          <a:xfrm>
            <a:off x="1524000" y="1577181"/>
            <a:ext cx="6228292" cy="4671219"/>
          </a:xfrm>
        </p:spPr>
      </p:pic>
    </p:spTree>
  </p:cSld>
  <p:clrMapOvr>
    <a:masterClrMapping/>
  </p:clrMapOvr>
  <p:transition advTm="15023"/>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54762"/>
          </a:xfrm>
        </p:spPr>
        <p:txBody>
          <a:bodyPr>
            <a:normAutofit fontScale="90000"/>
          </a:bodyPr>
          <a:lstStyle/>
          <a:p>
            <a:r>
              <a:rPr lang="en-US" sz="9600" b="1" dirty="0" smtClean="0">
                <a:latin typeface="Baskerville Old Face" pitchFamily="18" charset="0"/>
              </a:rPr>
              <a:t/>
            </a:r>
            <a:br>
              <a:rPr lang="en-US" sz="9600" b="1" dirty="0" smtClean="0">
                <a:latin typeface="Baskerville Old Face" pitchFamily="18" charset="0"/>
              </a:rPr>
            </a:br>
            <a:r>
              <a:rPr lang="en-US" sz="9600" b="1" dirty="0" smtClean="0">
                <a:latin typeface="Baskerville Old Face" pitchFamily="18" charset="0"/>
              </a:rPr>
              <a:t>Right…</a:t>
            </a:r>
            <a:r>
              <a:rPr lang="en-US" sz="9600" b="1" dirty="0" smtClean="0">
                <a:latin typeface="Matisse ITC" pitchFamily="82" charset="0"/>
              </a:rPr>
              <a:t/>
            </a:r>
            <a:br>
              <a:rPr lang="en-US" sz="9600" b="1" dirty="0" smtClean="0">
                <a:latin typeface="Matisse ITC" pitchFamily="82" charset="0"/>
              </a:rPr>
            </a:br>
            <a:r>
              <a:rPr lang="en-US" dirty="0" smtClean="0"/>
              <a:t> </a:t>
            </a:r>
            <a:r>
              <a:rPr lang="en-US" sz="4900" dirty="0" smtClean="0"/>
              <a:t>We  can infer that these girls are friends because they are smiling and walking together.</a:t>
            </a:r>
            <a:r>
              <a:rPr lang="en-US" dirty="0" smtClean="0"/>
              <a:t/>
            </a:r>
            <a:br>
              <a:rPr lang="en-US" dirty="0" smtClean="0"/>
            </a:br>
            <a:r>
              <a:rPr lang="en-US" dirty="0"/>
              <a:t/>
            </a:r>
            <a:br>
              <a:rPr lang="en-US" dirty="0"/>
            </a:br>
            <a:endParaRPr lang="en-US" dirty="0"/>
          </a:p>
        </p:txBody>
      </p:sp>
    </p:spTree>
  </p:cSld>
  <p:clrMapOvr>
    <a:masterClrMapping/>
  </p:clrMapOvr>
  <p:transition advTm="15054"/>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78562"/>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smtClean="0"/>
              <a:t/>
            </a:r>
            <a:br>
              <a:rPr lang="en-US" dirty="0" smtClean="0"/>
            </a:br>
            <a:r>
              <a:rPr lang="en-US" b="1" dirty="0" smtClean="0">
                <a:latin typeface="Baskerville Old Face" pitchFamily="18" charset="0"/>
              </a:rPr>
              <a:t> </a:t>
            </a:r>
            <a:r>
              <a:rPr lang="en-US" sz="10700" b="1" dirty="0" smtClean="0">
                <a:latin typeface="Baskerville Old Face" pitchFamily="18" charset="0"/>
              </a:rPr>
              <a:t>Yes… </a:t>
            </a:r>
            <a:r>
              <a:rPr lang="en-US" dirty="0"/>
              <a:t/>
            </a:r>
            <a:br>
              <a:rPr lang="en-US" dirty="0"/>
            </a:br>
            <a:r>
              <a:rPr lang="en-US" sz="4900" dirty="0" smtClean="0"/>
              <a:t>We can also infer that they are shopping because they are in a mall and are carrying bags.</a:t>
            </a:r>
            <a:br>
              <a:rPr lang="en-US" sz="4900" dirty="0" smtClean="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endParaRPr lang="en-US" dirty="0"/>
          </a:p>
        </p:txBody>
      </p:sp>
    </p:spTree>
  </p:cSld>
  <p:clrMapOvr>
    <a:masterClrMapping/>
  </p:clrMapOvr>
  <p:transition advTm="14976"/>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229600" cy="6126162"/>
          </a:xfrm>
        </p:spPr>
        <p:txBody>
          <a:bodyPr>
            <a:normAutofit fontScale="90000"/>
          </a:bodyPr>
          <a:lstStyle/>
          <a:p>
            <a:r>
              <a:rPr lang="en-US" dirty="0" smtClean="0"/>
              <a:t/>
            </a:r>
            <a:br>
              <a:rPr lang="en-US" dirty="0" smtClean="0"/>
            </a:br>
            <a:r>
              <a:rPr lang="en-US" b="1" dirty="0" smtClean="0"/>
              <a:t>What can we infer from this passage?</a:t>
            </a:r>
            <a:r>
              <a:rPr lang="en-US" dirty="0" smtClean="0"/>
              <a:t/>
            </a:r>
            <a:br>
              <a:rPr lang="en-US" dirty="0" smtClean="0"/>
            </a:br>
            <a:r>
              <a:rPr lang="en-US" dirty="0" smtClean="0"/>
              <a:t/>
            </a:r>
            <a:br>
              <a:rPr lang="en-US" dirty="0" smtClean="0"/>
            </a:br>
            <a:r>
              <a:rPr lang="en-US" dirty="0" smtClean="0"/>
              <a:t/>
            </a:r>
            <a:br>
              <a:rPr lang="en-US" dirty="0" smtClean="0"/>
            </a:br>
            <a:r>
              <a:rPr lang="en-US" dirty="0" smtClean="0"/>
              <a:t>She stumbled down the road, not sure what made her car veer like that.  The water was running down her face and dripping off her hair. She suddenly saw the lights of another car.  She was sure they would be able to help her.</a:t>
            </a:r>
            <a:r>
              <a:rPr lang="en-US" dirty="0"/>
              <a:t/>
            </a:r>
            <a:br>
              <a:rPr lang="en-US" dirty="0"/>
            </a:br>
            <a:endParaRPr lang="en-US" dirty="0"/>
          </a:p>
        </p:txBody>
      </p:sp>
    </p:spTree>
  </p:cSld>
  <p:clrMapOvr>
    <a:masterClrMapping/>
  </p:clrMapOvr>
  <p:transition advTm="1521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normAutofit/>
          </a:bodyPr>
          <a:lstStyle/>
          <a:p>
            <a:r>
              <a:rPr lang="en-US" dirty="0" smtClean="0"/>
              <a:t>Can you infer what just happened to the woman?</a:t>
            </a:r>
            <a:br>
              <a:rPr lang="en-US" dirty="0" smtClean="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Can you infer the setting?</a:t>
            </a:r>
            <a:endParaRPr lang="en-US" dirty="0"/>
          </a:p>
        </p:txBody>
      </p:sp>
      <p:pic>
        <p:nvPicPr>
          <p:cNvPr id="3" name="Picture 2" descr="magnifying glass.jpg"/>
          <p:cNvPicPr>
            <a:picLocks noChangeAspect="1"/>
          </p:cNvPicPr>
          <p:nvPr/>
        </p:nvPicPr>
        <p:blipFill>
          <a:blip r:embed="rId3" cstate="print"/>
          <a:stretch>
            <a:fillRect/>
          </a:stretch>
        </p:blipFill>
        <p:spPr>
          <a:xfrm>
            <a:off x="3124200" y="2286000"/>
            <a:ext cx="2832197" cy="2810740"/>
          </a:xfrm>
          <a:prstGeom prst="rect">
            <a:avLst/>
          </a:prstGeom>
        </p:spPr>
      </p:pic>
    </p:spTree>
  </p:cSld>
  <p:clrMapOvr>
    <a:masterClrMapping/>
  </p:clrMapOvr>
  <p:transition advTm="15257"/>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e805225\AppData\Local\Microsoft\Windows\Temporary Internet Files\Content.IE5\01TRIQO7\MP900315598[1].jpg"/>
          <p:cNvPicPr>
            <a:picLocks noGrp="1" noChangeAspect="1" noChangeArrowheads="1"/>
          </p:cNvPicPr>
          <p:nvPr>
            <p:ph idx="1"/>
          </p:nvPr>
        </p:nvPicPr>
        <p:blipFill>
          <a:blip r:embed="rId3" cstate="print"/>
          <a:srcRect/>
          <a:stretch>
            <a:fillRect/>
          </a:stretch>
        </p:blipFill>
        <p:spPr bwMode="auto">
          <a:xfrm>
            <a:off x="-1" y="0"/>
            <a:ext cx="9144001" cy="6858000"/>
          </a:xfrm>
          <a:prstGeom prst="rect">
            <a:avLst/>
          </a:prstGeom>
          <a:noFill/>
        </p:spPr>
      </p:pic>
      <p:sp>
        <p:nvSpPr>
          <p:cNvPr id="2" name="Title 1"/>
          <p:cNvSpPr>
            <a:spLocks noGrp="1"/>
          </p:cNvSpPr>
          <p:nvPr>
            <p:ph type="title"/>
          </p:nvPr>
        </p:nvSpPr>
        <p:spPr>
          <a:xfrm>
            <a:off x="381000" y="1066800"/>
            <a:ext cx="8229600" cy="2362200"/>
          </a:xfrm>
        </p:spPr>
        <p:txBody>
          <a:bodyPr>
            <a:noAutofit/>
          </a:bodyPr>
          <a:lstStyle/>
          <a:p>
            <a:r>
              <a:rPr lang="en-US" sz="6000" b="1" dirty="0" smtClean="0">
                <a:solidFill>
                  <a:schemeClr val="bg1">
                    <a:lumMod val="95000"/>
                    <a:lumOff val="5000"/>
                  </a:schemeClr>
                </a:solidFill>
              </a:rPr>
              <a:t>What is an inference anyway?</a:t>
            </a:r>
            <a:endParaRPr lang="en-US" sz="6000" b="1" dirty="0">
              <a:solidFill>
                <a:schemeClr val="bg1">
                  <a:lumMod val="95000"/>
                  <a:lumOff val="5000"/>
                </a:schemeClr>
              </a:solidFill>
            </a:endParaRPr>
          </a:p>
        </p:txBody>
      </p:sp>
    </p:spTree>
  </p:cSld>
  <p:clrMapOvr>
    <a:masterClrMapping/>
  </p:clrMapOvr>
  <p:transition advTm="14804"/>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953000"/>
            <a:ext cx="8686800" cy="1676400"/>
          </a:xfrm>
        </p:spPr>
        <p:txBody>
          <a:bodyPr>
            <a:noAutofit/>
          </a:bodyPr>
          <a:lstStyle/>
          <a:p>
            <a:r>
              <a:rPr lang="en-US" sz="3200" dirty="0" smtClean="0"/>
              <a:t>An inference is something that you conclude based partly on evidence and partly on your own knowledge.</a:t>
            </a:r>
            <a:endParaRPr lang="en-US" sz="3200" dirty="0"/>
          </a:p>
        </p:txBody>
      </p:sp>
      <p:pic>
        <p:nvPicPr>
          <p:cNvPr id="5" name="Picture Placeholder 4" descr="woman with magnifying glass.jpg"/>
          <p:cNvPicPr>
            <a:picLocks noGrp="1" noChangeAspect="1"/>
          </p:cNvPicPr>
          <p:nvPr>
            <p:ph type="pic" idx="1"/>
          </p:nvPr>
        </p:nvPicPr>
        <p:blipFill>
          <a:blip r:embed="rId3" cstate="print"/>
          <a:srcRect t="25061" b="25061"/>
          <a:stretch>
            <a:fillRect/>
          </a:stretch>
        </p:blipFill>
        <p:spPr/>
      </p:pic>
    </p:spTree>
  </p:cSld>
  <p:clrMapOvr>
    <a:masterClrMapping/>
  </p:clrMapOvr>
  <p:transition advTm="14945"/>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e805225\AppData\Local\Microsoft\Windows\Temporary Internet Files\Content.IE5\01TRIQO7\MP900315598[1].jpg"/>
          <p:cNvPicPr>
            <a:picLocks noChangeAspect="1" noChangeArrowheads="1"/>
          </p:cNvPicPr>
          <p:nvPr/>
        </p:nvPicPr>
        <p:blipFill>
          <a:blip r:embed="rId3" cstate="print"/>
          <a:srcRect/>
          <a:stretch>
            <a:fillRect/>
          </a:stretch>
        </p:blipFill>
        <p:spPr bwMode="auto">
          <a:xfrm>
            <a:off x="1" y="0"/>
            <a:ext cx="9144000" cy="6858000"/>
          </a:xfrm>
          <a:prstGeom prst="rect">
            <a:avLst/>
          </a:prstGeom>
          <a:noFill/>
        </p:spPr>
      </p:pic>
      <p:sp>
        <p:nvSpPr>
          <p:cNvPr id="2" name="Title 1"/>
          <p:cNvSpPr>
            <a:spLocks noGrp="1"/>
          </p:cNvSpPr>
          <p:nvPr>
            <p:ph type="title"/>
          </p:nvPr>
        </p:nvSpPr>
        <p:spPr>
          <a:xfrm>
            <a:off x="381000" y="914400"/>
            <a:ext cx="8229600" cy="1752600"/>
          </a:xfrm>
        </p:spPr>
        <p:txBody>
          <a:bodyPr>
            <a:normAutofit/>
          </a:bodyPr>
          <a:lstStyle/>
          <a:p>
            <a:r>
              <a:rPr lang="en-US" sz="4800" b="1" dirty="0" smtClean="0">
                <a:solidFill>
                  <a:schemeClr val="bg1">
                    <a:lumMod val="95000"/>
                    <a:lumOff val="5000"/>
                  </a:schemeClr>
                </a:solidFill>
              </a:rPr>
              <a:t>When do we use </a:t>
            </a:r>
            <a:r>
              <a:rPr lang="en-US" sz="4800" b="1" dirty="0" err="1" smtClean="0">
                <a:solidFill>
                  <a:schemeClr val="bg1">
                    <a:lumMod val="95000"/>
                    <a:lumOff val="5000"/>
                  </a:schemeClr>
                </a:solidFill>
              </a:rPr>
              <a:t>inferencing</a:t>
            </a:r>
            <a:r>
              <a:rPr lang="en-US" sz="4800" b="1" dirty="0" smtClean="0">
                <a:solidFill>
                  <a:schemeClr val="bg1">
                    <a:lumMod val="95000"/>
                    <a:lumOff val="5000"/>
                  </a:schemeClr>
                </a:solidFill>
              </a:rPr>
              <a:t>?</a:t>
            </a:r>
            <a:endParaRPr lang="en-US" sz="4800" b="1" dirty="0">
              <a:solidFill>
                <a:schemeClr val="bg1">
                  <a:lumMod val="95000"/>
                  <a:lumOff val="5000"/>
                </a:schemeClr>
              </a:solidFill>
            </a:endParaRPr>
          </a:p>
        </p:txBody>
      </p:sp>
      <p:sp>
        <p:nvSpPr>
          <p:cNvPr id="5" name="Content Placeholder 4"/>
          <p:cNvSpPr>
            <a:spLocks noGrp="1"/>
          </p:cNvSpPr>
          <p:nvPr>
            <p:ph idx="1"/>
          </p:nvPr>
        </p:nvSpPr>
        <p:spPr>
          <a:xfrm>
            <a:off x="457200" y="3962400"/>
            <a:ext cx="8229600" cy="2163763"/>
          </a:xfrm>
        </p:spPr>
        <p:txBody>
          <a:bodyPr/>
          <a:lstStyle/>
          <a:p>
            <a:pPr>
              <a:buNone/>
            </a:pPr>
            <a:endParaRPr lang="en-US" dirty="0"/>
          </a:p>
        </p:txBody>
      </p:sp>
    </p:spTree>
  </p:cSld>
  <p:clrMapOvr>
    <a:masterClrMapping/>
  </p:clrMapOvr>
  <p:transition advTm="14554"/>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man reading.jpg"/>
          <p:cNvPicPr>
            <a:picLocks noGrp="1" noChangeAspect="1"/>
          </p:cNvPicPr>
          <p:nvPr>
            <p:ph idx="1"/>
          </p:nvPr>
        </p:nvPicPr>
        <p:blipFill>
          <a:blip r:embed="rId3" cstate="print"/>
          <a:stretch>
            <a:fillRect/>
          </a:stretch>
        </p:blipFill>
        <p:spPr>
          <a:xfrm>
            <a:off x="2209800" y="3352800"/>
            <a:ext cx="4336983" cy="2901503"/>
          </a:xfrm>
        </p:spPr>
      </p:pic>
      <p:sp>
        <p:nvSpPr>
          <p:cNvPr id="7" name="Cloud Callout 6"/>
          <p:cNvSpPr/>
          <p:nvPr/>
        </p:nvSpPr>
        <p:spPr>
          <a:xfrm>
            <a:off x="3429000" y="0"/>
            <a:ext cx="5181600" cy="37338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3429000" y="1295400"/>
            <a:ext cx="5181600" cy="1143000"/>
          </a:xfrm>
        </p:spPr>
        <p:txBody>
          <a:bodyPr>
            <a:normAutofit fontScale="90000"/>
          </a:bodyPr>
          <a:lstStyle/>
          <a:p>
            <a:r>
              <a:rPr lang="en-US" dirty="0" smtClean="0"/>
              <a:t>While we are reading,</a:t>
            </a:r>
            <a:br>
              <a:rPr lang="en-US" dirty="0" smtClean="0"/>
            </a:br>
            <a:r>
              <a:rPr lang="en-US" dirty="0" smtClean="0"/>
              <a:t>we are picturing the story and asking ourselves questions about the story.</a:t>
            </a:r>
            <a:endParaRPr lang="en-US" dirty="0"/>
          </a:p>
        </p:txBody>
      </p:sp>
    </p:spTree>
  </p:cSld>
  <p:clrMapOvr>
    <a:masterClrMapping/>
  </p:clrMapOvr>
  <p:transition advTm="15054"/>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135562"/>
          </a:xfrm>
        </p:spPr>
        <p:txBody>
          <a:bodyPr>
            <a:normAutofit fontScale="90000"/>
          </a:bodyPr>
          <a:lstStyle/>
          <a:p>
            <a:r>
              <a:rPr lang="en-US" dirty="0" smtClean="0"/>
              <a:t>When you make an inference, you read something, add what you know to it, and draw a conclusion.</a:t>
            </a:r>
            <a:br>
              <a:rPr lang="en-US" dirty="0" smtClean="0"/>
            </a:br>
            <a:r>
              <a:rPr lang="en-US" dirty="0" smtClean="0"/>
              <a:t>You basically put “two and two together” or “read between the lines”</a:t>
            </a:r>
            <a:r>
              <a:rPr lang="en-US" dirty="0" smtClean="0"/>
              <a:t/>
            </a:r>
            <a:br>
              <a:rPr lang="en-US" dirty="0" smtClean="0"/>
            </a:br>
            <a:r>
              <a:rPr lang="en-US" dirty="0"/>
              <a:t/>
            </a:r>
            <a:br>
              <a:rPr lang="en-US" dirty="0"/>
            </a:br>
            <a:endParaRPr lang="en-US" dirty="0"/>
          </a:p>
        </p:txBody>
      </p:sp>
      <p:pic>
        <p:nvPicPr>
          <p:cNvPr id="3" name="Picture 2" descr="man thinking.jpg"/>
          <p:cNvPicPr>
            <a:picLocks noChangeAspect="1"/>
          </p:cNvPicPr>
          <p:nvPr/>
        </p:nvPicPr>
        <p:blipFill>
          <a:blip r:embed="rId3" cstate="print"/>
          <a:stretch>
            <a:fillRect/>
          </a:stretch>
        </p:blipFill>
        <p:spPr>
          <a:xfrm>
            <a:off x="0" y="4419600"/>
            <a:ext cx="2133600" cy="2089150"/>
          </a:xfrm>
          <a:prstGeom prst="rect">
            <a:avLst/>
          </a:prstGeom>
        </p:spPr>
      </p:pic>
      <p:graphicFrame>
        <p:nvGraphicFramePr>
          <p:cNvPr id="4" name="Table 3"/>
          <p:cNvGraphicFramePr>
            <a:graphicFrameLocks noGrp="1"/>
          </p:cNvGraphicFramePr>
          <p:nvPr/>
        </p:nvGraphicFramePr>
        <p:xfrm>
          <a:off x="2438400" y="4038600"/>
          <a:ext cx="6096000" cy="2549638"/>
        </p:xfrm>
        <a:graphic>
          <a:graphicData uri="http://schemas.openxmlformats.org/drawingml/2006/table">
            <a:tbl>
              <a:tblPr firstRow="1" bandRow="1">
                <a:tableStyleId>{5C22544A-7EE6-4342-B048-85BDC9FD1C3A}</a:tableStyleId>
              </a:tblPr>
              <a:tblGrid>
                <a:gridCol w="2032000"/>
                <a:gridCol w="2032000"/>
                <a:gridCol w="2032000"/>
              </a:tblGrid>
              <a:tr h="879362">
                <a:tc>
                  <a:txBody>
                    <a:bodyPr/>
                    <a:lstStyle/>
                    <a:p>
                      <a:r>
                        <a:rPr lang="en-US" sz="2400" dirty="0" smtClean="0"/>
                        <a:t>What I Read</a:t>
                      </a:r>
                      <a:r>
                        <a:rPr lang="en-US" sz="2400" baseline="0" dirty="0" smtClean="0"/>
                        <a:t>  +</a:t>
                      </a:r>
                      <a:endParaRPr lang="en-US" sz="2400" dirty="0"/>
                    </a:p>
                  </a:txBody>
                  <a:tcPr/>
                </a:tc>
                <a:tc>
                  <a:txBody>
                    <a:bodyPr/>
                    <a:lstStyle/>
                    <a:p>
                      <a:r>
                        <a:rPr lang="en-US" sz="2400" dirty="0" smtClean="0"/>
                        <a:t>What </a:t>
                      </a:r>
                      <a:r>
                        <a:rPr lang="en-US" sz="2400" smtClean="0"/>
                        <a:t>I      =     Already</a:t>
                      </a:r>
                      <a:r>
                        <a:rPr lang="en-US" sz="2400" baseline="0" smtClean="0"/>
                        <a:t>    </a:t>
                      </a:r>
                      <a:r>
                        <a:rPr lang="en-US" sz="2400" baseline="0" dirty="0" smtClean="0"/>
                        <a:t>Know                </a:t>
                      </a:r>
                      <a:endParaRPr lang="en-US" sz="2400" dirty="0"/>
                    </a:p>
                  </a:txBody>
                  <a:tcPr/>
                </a:tc>
                <a:tc>
                  <a:txBody>
                    <a:bodyPr/>
                    <a:lstStyle/>
                    <a:p>
                      <a:r>
                        <a:rPr lang="en-US" sz="2400" dirty="0" smtClean="0"/>
                        <a:t>What I Infer</a:t>
                      </a:r>
                      <a:endParaRPr lang="en-US" sz="2400" dirty="0"/>
                    </a:p>
                  </a:txBody>
                  <a:tcPr/>
                </a:tc>
              </a:tr>
              <a:tr h="1360918">
                <a:tc>
                  <a:txBody>
                    <a:bodyPr/>
                    <a:lstStyle/>
                    <a:p>
                      <a:r>
                        <a:rPr lang="en-US" sz="2000" dirty="0" smtClean="0"/>
                        <a:t>A character has tears in his eyes</a:t>
                      </a:r>
                      <a:endParaRPr lang="en-US" sz="2000" dirty="0"/>
                    </a:p>
                  </a:txBody>
                  <a:tcPr/>
                </a:tc>
                <a:tc>
                  <a:txBody>
                    <a:bodyPr/>
                    <a:lstStyle/>
                    <a:p>
                      <a:r>
                        <a:rPr lang="en-US" sz="2000" dirty="0" smtClean="0"/>
                        <a:t>People with tears in their eyes are often sad</a:t>
                      </a:r>
                      <a:endParaRPr lang="en-US" sz="2000" dirty="0"/>
                    </a:p>
                  </a:txBody>
                  <a:tcPr/>
                </a:tc>
                <a:tc>
                  <a:txBody>
                    <a:bodyPr/>
                    <a:lstStyle/>
                    <a:p>
                      <a:r>
                        <a:rPr lang="en-US" sz="2000" dirty="0" smtClean="0"/>
                        <a:t>The character might be sad or upset</a:t>
                      </a:r>
                      <a:endParaRPr lang="en-US" sz="2000" dirty="0"/>
                    </a:p>
                  </a:txBody>
                  <a:tcPr/>
                </a:tc>
              </a:tr>
            </a:tbl>
          </a:graphicData>
        </a:graphic>
      </p:graphicFrame>
    </p:spTree>
  </p:cSld>
  <p:clrMapOvr>
    <a:masterClrMapping/>
  </p:clrMapOvr>
  <p:transition advTm="15444"/>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 look at this cartoon:</a:t>
            </a:r>
            <a:endParaRPr lang="en-US" dirty="0"/>
          </a:p>
        </p:txBody>
      </p:sp>
      <p:pic>
        <p:nvPicPr>
          <p:cNvPr id="6" name="Content Placeholder 5" descr="peanuts 1.JPG"/>
          <p:cNvPicPr>
            <a:picLocks noGrp="1" noChangeAspect="1"/>
          </p:cNvPicPr>
          <p:nvPr>
            <p:ph idx="1"/>
          </p:nvPr>
        </p:nvPicPr>
        <p:blipFill>
          <a:blip r:embed="rId3" cstate="print"/>
          <a:stretch>
            <a:fillRect/>
          </a:stretch>
        </p:blipFill>
        <p:spPr>
          <a:xfrm>
            <a:off x="990600" y="1524000"/>
            <a:ext cx="7239000" cy="5158153"/>
          </a:xfrm>
        </p:spPr>
      </p:pic>
    </p:spTree>
  </p:cSld>
  <p:clrMapOvr>
    <a:masterClrMapping/>
  </p:clrMapOvr>
  <p:transition advTm="15117"/>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PEANUTS 2.JPG"/>
          <p:cNvPicPr>
            <a:picLocks noGrp="1" noChangeAspect="1"/>
          </p:cNvPicPr>
          <p:nvPr>
            <p:ph idx="1"/>
          </p:nvPr>
        </p:nvPicPr>
        <p:blipFill>
          <a:blip r:embed="rId3" cstate="print"/>
          <a:stretch>
            <a:fillRect/>
          </a:stretch>
        </p:blipFill>
        <p:spPr>
          <a:xfrm>
            <a:off x="609601" y="380999"/>
            <a:ext cx="8001000" cy="6055475"/>
          </a:xfrm>
        </p:spPr>
      </p:pic>
    </p:spTree>
  </p:cSld>
  <p:clrMapOvr>
    <a:masterClrMapping/>
  </p:clrMapOvr>
  <p:transition advTm="14945"/>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smtClean="0"/>
              <a:t>First let’s consider Lucy</a:t>
            </a:r>
            <a:r>
              <a:rPr lang="en-US" dirty="0" smtClean="0"/>
              <a:t>.</a:t>
            </a:r>
            <a:endParaRPr lang="en-US" dirty="0"/>
          </a:p>
        </p:txBody>
      </p:sp>
      <p:pic>
        <p:nvPicPr>
          <p:cNvPr id="5" name="Content Placeholder 4" descr="Lucy.JPG"/>
          <p:cNvPicPr>
            <a:picLocks noGrp="1" noChangeAspect="1"/>
          </p:cNvPicPr>
          <p:nvPr>
            <p:ph idx="1"/>
          </p:nvPr>
        </p:nvPicPr>
        <p:blipFill>
          <a:blip r:embed="rId3" cstate="print"/>
          <a:stretch>
            <a:fillRect/>
          </a:stretch>
        </p:blipFill>
        <p:spPr>
          <a:xfrm>
            <a:off x="5334000" y="838200"/>
            <a:ext cx="2582368" cy="3862324"/>
          </a:xfrm>
        </p:spPr>
      </p:pic>
      <p:sp>
        <p:nvSpPr>
          <p:cNvPr id="4" name="Text Placeholder 3"/>
          <p:cNvSpPr>
            <a:spLocks noGrp="1"/>
          </p:cNvSpPr>
          <p:nvPr>
            <p:ph type="body" sz="half" idx="2"/>
          </p:nvPr>
        </p:nvSpPr>
        <p:spPr/>
        <p:txBody>
          <a:bodyPr>
            <a:normAutofit/>
          </a:bodyPr>
          <a:lstStyle/>
          <a:p>
            <a:r>
              <a:rPr lang="en-US" sz="4400" b="1" dirty="0" smtClean="0">
                <a:solidFill>
                  <a:schemeClr val="bg1"/>
                </a:solidFill>
              </a:rPr>
              <a:t>What do we see?</a:t>
            </a:r>
          </a:p>
          <a:p>
            <a:endParaRPr lang="en-US" sz="3600" b="1" dirty="0">
              <a:solidFill>
                <a:schemeClr val="bg1"/>
              </a:solidFill>
            </a:endParaRPr>
          </a:p>
        </p:txBody>
      </p:sp>
      <p:sp>
        <p:nvSpPr>
          <p:cNvPr id="6" name="Rounded Rectangle 5"/>
          <p:cNvSpPr/>
          <p:nvPr/>
        </p:nvSpPr>
        <p:spPr>
          <a:xfrm>
            <a:off x="457200" y="2895600"/>
            <a:ext cx="4267200" cy="2971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609600" y="2895600"/>
            <a:ext cx="4191000" cy="2800767"/>
          </a:xfrm>
          <a:prstGeom prst="rect">
            <a:avLst/>
          </a:prstGeom>
          <a:noFill/>
        </p:spPr>
        <p:txBody>
          <a:bodyPr wrap="square" rtlCol="0">
            <a:spAutoFit/>
          </a:bodyPr>
          <a:lstStyle/>
          <a:p>
            <a:r>
              <a:rPr lang="en-US" sz="4400" dirty="0" smtClean="0"/>
              <a:t>By reading the picture, we can </a:t>
            </a:r>
            <a:r>
              <a:rPr lang="en-US" sz="4400" b="1" u="sng" dirty="0" smtClean="0"/>
              <a:t>see </a:t>
            </a:r>
            <a:r>
              <a:rPr lang="en-US" sz="4400" dirty="0" smtClean="0"/>
              <a:t>how the author drew her.</a:t>
            </a:r>
            <a:endParaRPr lang="en-US" sz="4400" dirty="0"/>
          </a:p>
        </p:txBody>
      </p:sp>
    </p:spTree>
  </p:cSld>
  <p:clrMapOvr>
    <a:masterClrMapping/>
  </p:clrMapOvr>
  <p:transition advTm="1521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2149</TotalTime>
  <Words>257</Words>
  <Application>Microsoft Office PowerPoint</Application>
  <PresentationFormat>On-screen Show (4:3)</PresentationFormat>
  <Paragraphs>51</Paragraphs>
  <Slides>19</Slides>
  <Notes>19</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Inferences</vt:lpstr>
      <vt:lpstr>What is an inference anyway?</vt:lpstr>
      <vt:lpstr>An inference is something that you conclude based partly on evidence and partly on your own knowledge.</vt:lpstr>
      <vt:lpstr>When do we use inferencing?</vt:lpstr>
      <vt:lpstr>While we are reading, we are picturing the story and asking ourselves questions about the story.</vt:lpstr>
      <vt:lpstr>When you make an inference, you read something, add what you know to it, and draw a conclusion. You basically put “two and two together” or “read between the lines”  </vt:lpstr>
      <vt:lpstr>Take a look at this cartoon:</vt:lpstr>
      <vt:lpstr>Slide 8</vt:lpstr>
      <vt:lpstr>First let’s consider Lucy.</vt:lpstr>
      <vt:lpstr>Slide 10</vt:lpstr>
      <vt:lpstr>We  can infer that Lucy is   </vt:lpstr>
      <vt:lpstr>Slide 12</vt:lpstr>
      <vt:lpstr>Slide 13</vt:lpstr>
      <vt:lpstr>Because Lucy wouldn’t want to insult herself, we  can infer that Lucy thinks she is more     than Linus and Snoopy.</vt:lpstr>
      <vt:lpstr>What can you infer from this picture?</vt:lpstr>
      <vt:lpstr> Right…  We  can infer that these girls are friends because they are smiling and walking together.  </vt:lpstr>
      <vt:lpstr>     Yes…  We can also infer that they are shopping because they are in a mall and are carrying bags.     </vt:lpstr>
      <vt:lpstr> What can we infer from this passage?   She stumbled down the road, not sure what made her car veer like that.  The water was running down her face and dripping off her hair. She suddenly saw the lights of another car.  She was sure they would be able to help her. </vt:lpstr>
      <vt:lpstr>Can you infer what just happened to the woman?     Can you infer the setting?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 make an inference or not to make an inference,</dc:title>
  <dc:creator>Anna</dc:creator>
  <cp:lastModifiedBy>e805225</cp:lastModifiedBy>
  <cp:revision>47</cp:revision>
  <dcterms:created xsi:type="dcterms:W3CDTF">2010-06-24T22:35:51Z</dcterms:created>
  <dcterms:modified xsi:type="dcterms:W3CDTF">2012-10-31T20:38:04Z</dcterms:modified>
</cp:coreProperties>
</file>